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1" r:id="rId4"/>
    <p:sldId id="272" r:id="rId5"/>
    <p:sldId id="265" r:id="rId6"/>
    <p:sldId id="266" r:id="rId7"/>
    <p:sldId id="267" r:id="rId8"/>
    <p:sldId id="258" r:id="rId9"/>
    <p:sldId id="263" r:id="rId10"/>
    <p:sldId id="264" r:id="rId11"/>
    <p:sldId id="268" r:id="rId12"/>
    <p:sldId id="259" r:id="rId13"/>
    <p:sldId id="260" r:id="rId14"/>
    <p:sldId id="278" r:id="rId15"/>
    <p:sldId id="277" r:id="rId16"/>
    <p:sldId id="261" r:id="rId17"/>
    <p:sldId id="274" r:id="rId18"/>
    <p:sldId id="273" r:id="rId19"/>
    <p:sldId id="275" r:id="rId20"/>
    <p:sldId id="262" r:id="rId21"/>
    <p:sldId id="269" r:id="rId22"/>
    <p:sldId id="279" r:id="rId23"/>
    <p:sldId id="281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889"/>
    <a:srgbClr val="FFCC66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63" autoAdjust="0"/>
    <p:restoredTop sz="94660"/>
  </p:normalViewPr>
  <p:slideViewPr>
    <p:cSldViewPr showGuides="1">
      <p:cViewPr varScale="1">
        <p:scale>
          <a:sx n="83" d="100"/>
          <a:sy n="83" d="100"/>
        </p:scale>
        <p:origin x="-1267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E3EE4-502E-4D96-A94C-CAD8995E0649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D6EE-34C8-47CD-939A-87829994D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148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E3EE4-502E-4D96-A94C-CAD8995E0649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D6EE-34C8-47CD-939A-87829994D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78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E3EE4-502E-4D96-A94C-CAD8995E0649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D6EE-34C8-47CD-939A-87829994D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98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E3EE4-502E-4D96-A94C-CAD8995E0649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D6EE-34C8-47CD-939A-87829994D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470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E3EE4-502E-4D96-A94C-CAD8995E0649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D6EE-34C8-47CD-939A-87829994D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75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E3EE4-502E-4D96-A94C-CAD8995E0649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D6EE-34C8-47CD-939A-87829994D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252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E3EE4-502E-4D96-A94C-CAD8995E0649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D6EE-34C8-47CD-939A-87829994D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35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E3EE4-502E-4D96-A94C-CAD8995E0649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D6EE-34C8-47CD-939A-87829994D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05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E3EE4-502E-4D96-A94C-CAD8995E0649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D6EE-34C8-47CD-939A-87829994D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087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E3EE4-502E-4D96-A94C-CAD8995E0649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D6EE-34C8-47CD-939A-87829994D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234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E3EE4-502E-4D96-A94C-CAD8995E0649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ED6EE-34C8-47CD-939A-87829994D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856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2E3EE4-502E-4D96-A94C-CAD8995E0649}" type="datetimeFigureOut">
              <a:rPr lang="en-US" smtClean="0"/>
              <a:t>4/27/2017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ED6EE-34C8-47CD-939A-87829994D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616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59467" y="609600"/>
            <a:ext cx="6203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ller" panose="02000503030000020004" pitchFamily="2" charset="0"/>
              </a:rPr>
              <a:t>Mapping Existing Data to Graphs</a:t>
            </a:r>
            <a:endParaRPr lang="en-US" sz="3200" dirty="0">
              <a:latin typeface="Aller" panose="02000503030000020004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5401" y="1320801"/>
            <a:ext cx="70104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ller" panose="02000503030000020004" pitchFamily="2" charset="0"/>
              </a:rPr>
              <a:t>ETL: Extract, Translate, Load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ller" panose="02000503030000020004" pitchFamily="2" charset="0"/>
              </a:rPr>
              <a:t>Finding common attributes between existing data and resource graphs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Aller" panose="02000503030000020004" pitchFamily="2" charset="0"/>
            </a:endParaRPr>
          </a:p>
          <a:p>
            <a:r>
              <a:rPr lang="en-US" sz="2000" dirty="0" smtClean="0">
                <a:latin typeface="Aller" panose="02000503030000020004" pitchFamily="2" charset="0"/>
              </a:rPr>
              <a:t>Existing Dataset Field</a:t>
            </a:r>
            <a:endParaRPr lang="en-US" sz="2000" dirty="0">
              <a:latin typeface="Aller" panose="02000503030000020004" pitchFamily="2" charset="0"/>
            </a:endParaRPr>
          </a:p>
          <a:p>
            <a:r>
              <a:rPr lang="en-US" sz="2000" dirty="0" smtClean="0">
                <a:latin typeface="Aller" panose="02000503030000020004" pitchFamily="2" charset="0"/>
              </a:rPr>
              <a:t>“RESOURCE_NAME”</a:t>
            </a:r>
          </a:p>
          <a:p>
            <a:r>
              <a:rPr lang="en-US" sz="2000" dirty="0">
                <a:latin typeface="Aller" panose="02000503030000020004" pitchFamily="2" charset="0"/>
              </a:rPr>
              <a:t>	</a:t>
            </a:r>
            <a:r>
              <a:rPr lang="en-US" sz="2000" dirty="0" smtClean="0">
                <a:latin typeface="Aller" panose="02000503030000020004" pitchFamily="2" charset="0"/>
              </a:rPr>
              <a:t>value  =  ‘</a:t>
            </a:r>
            <a:r>
              <a:rPr lang="en-US" sz="2000" dirty="0" err="1" smtClean="0">
                <a:latin typeface="Aller" panose="02000503030000020004" pitchFamily="2" charset="0"/>
              </a:rPr>
              <a:t>Lungshan</a:t>
            </a:r>
            <a:r>
              <a:rPr lang="en-US" sz="2000" dirty="0" smtClean="0">
                <a:latin typeface="Aller" panose="02000503030000020004" pitchFamily="2" charset="0"/>
              </a:rPr>
              <a:t> Temple’</a:t>
            </a:r>
          </a:p>
          <a:p>
            <a:endParaRPr lang="en-US" sz="2000" dirty="0">
              <a:latin typeface="Aller" panose="02000503030000020004" pitchFamily="2" charset="0"/>
            </a:endParaRPr>
          </a:p>
          <a:p>
            <a:r>
              <a:rPr lang="en-US" sz="2000" dirty="0" smtClean="0">
                <a:latin typeface="Aller" panose="02000503030000020004" pitchFamily="2" charset="0"/>
              </a:rPr>
              <a:t>Arches Field(s)</a:t>
            </a:r>
          </a:p>
          <a:p>
            <a:r>
              <a:rPr lang="en-US" sz="2000" dirty="0" smtClean="0">
                <a:latin typeface="Aller" panose="02000503030000020004" pitchFamily="2" charset="0"/>
              </a:rPr>
              <a:t>“NAME.E41”</a:t>
            </a:r>
          </a:p>
          <a:p>
            <a:r>
              <a:rPr lang="en-US" sz="2000" dirty="0" smtClean="0">
                <a:latin typeface="Aller" panose="02000503030000020004" pitchFamily="2" charset="0"/>
              </a:rPr>
              <a:t>	value  =  ‘</a:t>
            </a:r>
            <a:r>
              <a:rPr lang="en-US" sz="2000" dirty="0" err="1" smtClean="0">
                <a:latin typeface="Aller" panose="02000503030000020004" pitchFamily="2" charset="0"/>
              </a:rPr>
              <a:t>Lungshan</a:t>
            </a:r>
            <a:r>
              <a:rPr lang="en-US" sz="2000" dirty="0" smtClean="0">
                <a:latin typeface="Aller" panose="02000503030000020004" pitchFamily="2" charset="0"/>
              </a:rPr>
              <a:t> Temple’</a:t>
            </a:r>
          </a:p>
          <a:p>
            <a:r>
              <a:rPr lang="en-US" sz="2000" dirty="0" smtClean="0">
                <a:latin typeface="Aller" panose="02000503030000020004" pitchFamily="2" charset="0"/>
              </a:rPr>
              <a:t>“NAME_TYPE.E55”</a:t>
            </a:r>
          </a:p>
          <a:p>
            <a:r>
              <a:rPr lang="en-US" sz="2000" dirty="0" smtClean="0">
                <a:latin typeface="Aller" panose="02000503030000020004" pitchFamily="2" charset="0"/>
              </a:rPr>
              <a:t>	value  =  ‘Primary’</a:t>
            </a:r>
          </a:p>
        </p:txBody>
      </p:sp>
    </p:spTree>
    <p:extLst>
      <p:ext uri="{BB962C8B-B14F-4D97-AF65-F5344CB8AC3E}">
        <p14:creationId xmlns:p14="http://schemas.microsoft.com/office/powerpoint/2010/main" val="135289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K:\GCI\Asia Session Slide Shows\after m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018456"/>
            <a:ext cx="7112000" cy="5078670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00527" y="457200"/>
            <a:ext cx="3542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Aller" panose="02000503030000020004" pitchFamily="2" charset="0"/>
              </a:rPr>
              <a:t>…re-centered MAP VIEW</a:t>
            </a:r>
          </a:p>
        </p:txBody>
      </p:sp>
    </p:spTree>
    <p:extLst>
      <p:ext uri="{BB962C8B-B14F-4D97-AF65-F5344CB8AC3E}">
        <p14:creationId xmlns:p14="http://schemas.microsoft.com/office/powerpoint/2010/main" val="358126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5800" y="1219200"/>
            <a:ext cx="7848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ller" panose="02000503030000020004" pitchFamily="2" charset="0"/>
              </a:rPr>
              <a:t>…basic configuration that all installations should consider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ller" panose="0200050303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ller" panose="02000503030000020004" pitchFamily="2" charset="0"/>
              </a:rPr>
              <a:t>Customize logos and homepage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ller" panose="02000503030000020004" pitchFamily="2" charset="0"/>
              </a:rPr>
              <a:t>Re-center MAP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ller" panose="02000503030000020004" pitchFamily="2" charset="0"/>
              </a:rPr>
              <a:t>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ller" panose="02000503030000020004" pitchFamily="2" charset="0"/>
              </a:rPr>
              <a:t>Adding </a:t>
            </a:r>
            <a:r>
              <a:rPr lang="en-US" sz="2400" dirty="0" err="1">
                <a:latin typeface="Aller" panose="02000503030000020004" pitchFamily="2" charset="0"/>
              </a:rPr>
              <a:t>basemaps</a:t>
            </a:r>
            <a:r>
              <a:rPr lang="en-US" sz="2400" dirty="0">
                <a:latin typeface="Aller" panose="02000503030000020004" pitchFamily="2" charset="0"/>
              </a:rPr>
              <a:t> and overlays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ller" panose="02000503030000020004" pitchFamily="2" charset="0"/>
              </a:rPr>
              <a:t>Use existing </a:t>
            </a:r>
            <a:r>
              <a:rPr lang="en-US" sz="2400" dirty="0" err="1">
                <a:latin typeface="Aller" panose="02000503030000020004" pitchFamily="2" charset="0"/>
              </a:rPr>
              <a:t>tilesets</a:t>
            </a:r>
            <a:r>
              <a:rPr lang="en-US" sz="2400" dirty="0">
                <a:latin typeface="Aller" panose="02000503030000020004" pitchFamily="2" charset="0"/>
              </a:rPr>
              <a:t> (</a:t>
            </a:r>
            <a:r>
              <a:rPr lang="en-US" sz="2400" dirty="0" err="1">
                <a:latin typeface="Aller" panose="02000503030000020004" pitchFamily="2" charset="0"/>
              </a:rPr>
              <a:t>OpenStreetMap</a:t>
            </a:r>
            <a:r>
              <a:rPr lang="en-US" sz="2400" dirty="0">
                <a:latin typeface="Aller" panose="02000503030000020004" pitchFamily="2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ller" panose="02000503030000020004" pitchFamily="2" charset="0"/>
              </a:rPr>
              <a:t>Use existing Web Map Service (WMS)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ller" panose="0200050303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Aller" panose="02000503030000020004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02930" y="482600"/>
            <a:ext cx="4201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ller" panose="02000503030000020004" pitchFamily="2" charset="0"/>
              </a:rPr>
              <a:t>System Configuration</a:t>
            </a:r>
            <a:endParaRPr lang="en-US" sz="3200" dirty="0">
              <a:latin typeface="Aller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18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2735" y="524422"/>
            <a:ext cx="311976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ller" panose="02000503030000020004" pitchFamily="2" charset="0"/>
              </a:rPr>
              <a:t>Add Extra </a:t>
            </a:r>
            <a:r>
              <a:rPr lang="en-US" b="1" dirty="0" err="1" smtClean="0">
                <a:latin typeface="Aller" panose="02000503030000020004" pitchFamily="2" charset="0"/>
              </a:rPr>
              <a:t>Basemaps</a:t>
            </a:r>
            <a:endParaRPr lang="en-US" b="1" dirty="0" smtClean="0">
              <a:latin typeface="Aller" panose="02000503030000020004" pitchFamily="2" charset="0"/>
            </a:endParaRPr>
          </a:p>
          <a:p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smtClean="0">
                <a:latin typeface="Aller" panose="02000503030000020004" pitchFamily="2" charset="0"/>
              </a:rPr>
              <a:t>- Find alternative </a:t>
            </a:r>
            <a:r>
              <a:rPr lang="en-US" dirty="0" err="1" smtClean="0">
                <a:latin typeface="Aller" panose="02000503030000020004" pitchFamily="2" charset="0"/>
              </a:rPr>
              <a:t>basemaps</a:t>
            </a:r>
            <a:endParaRPr lang="en-US" dirty="0" smtClean="0">
              <a:latin typeface="Aller" panose="02000503030000020004" pitchFamily="2" charset="0"/>
            </a:endParaRPr>
          </a:p>
          <a:p>
            <a:r>
              <a:rPr lang="en-US" dirty="0" smtClean="0">
                <a:latin typeface="Aller" panose="02000503030000020004" pitchFamily="2" charset="0"/>
              </a:rPr>
              <a:t>    </a:t>
            </a:r>
            <a:r>
              <a:rPr lang="en-US" i="1" dirty="0" err="1" smtClean="0">
                <a:latin typeface="Aller" panose="02000503030000020004" pitchFamily="2" charset="0"/>
              </a:rPr>
              <a:t>OpenStreetMap</a:t>
            </a:r>
            <a:endParaRPr lang="en-US" i="1" dirty="0" smtClean="0">
              <a:latin typeface="Aller" panose="02000503030000020004" pitchFamily="2" charset="0"/>
            </a:endParaRPr>
          </a:p>
          <a:p>
            <a:endParaRPr lang="en-US" dirty="0">
              <a:latin typeface="Aller" panose="02000503030000020004" pitchFamily="2" charset="0"/>
            </a:endParaRPr>
          </a:p>
          <a:p>
            <a:r>
              <a:rPr lang="en-US" dirty="0" smtClean="0">
                <a:latin typeface="Aller" panose="02000503030000020004" pitchFamily="2" charset="0"/>
              </a:rPr>
              <a:t> - Cane River example</a:t>
            </a:r>
          </a:p>
          <a:p>
            <a:r>
              <a:rPr lang="en-US" dirty="0" smtClean="0">
                <a:latin typeface="Aller" panose="02000503030000020004" pitchFamily="2" charset="0"/>
              </a:rPr>
              <a:t>    </a:t>
            </a:r>
            <a:r>
              <a:rPr lang="en-US" i="1" dirty="0" smtClean="0">
                <a:latin typeface="Aller" panose="02000503030000020004" pitchFamily="2" charset="0"/>
              </a:rPr>
              <a:t>created </a:t>
            </a:r>
            <a:r>
              <a:rPr lang="en-US" b="1" i="1" dirty="0" smtClean="0">
                <a:latin typeface="Aller" panose="02000503030000020004" pitchFamily="2" charset="0"/>
              </a:rPr>
              <a:t>shaded relief</a:t>
            </a:r>
            <a:r>
              <a:rPr lang="en-US" i="1" dirty="0" smtClean="0">
                <a:latin typeface="Aller" panose="02000503030000020004" pitchFamily="2" charset="0"/>
              </a:rPr>
              <a:t>,</a:t>
            </a:r>
          </a:p>
          <a:p>
            <a:r>
              <a:rPr lang="en-US" i="1" dirty="0">
                <a:latin typeface="Aller" panose="02000503030000020004" pitchFamily="2" charset="0"/>
              </a:rPr>
              <a:t> </a:t>
            </a:r>
            <a:r>
              <a:rPr lang="en-US" i="1" dirty="0" smtClean="0">
                <a:latin typeface="Aller" panose="02000503030000020004" pitchFamily="2" charset="0"/>
              </a:rPr>
              <a:t>   added as </a:t>
            </a:r>
            <a:r>
              <a:rPr lang="en-US" i="1" dirty="0" err="1" smtClean="0">
                <a:latin typeface="Aller" panose="02000503030000020004" pitchFamily="2" charset="0"/>
              </a:rPr>
              <a:t>basemap</a:t>
            </a:r>
            <a:r>
              <a:rPr lang="en-US" i="1" dirty="0" smtClean="0">
                <a:latin typeface="Aller" panose="02000503030000020004" pitchFamily="2" charset="0"/>
              </a:rPr>
              <a:t> layer</a:t>
            </a:r>
          </a:p>
          <a:p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2732" y="3505922"/>
            <a:ext cx="28232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ller" panose="02000503030000020004" pitchFamily="2" charset="0"/>
              </a:rPr>
              <a:t>Add Extra Overlays</a:t>
            </a:r>
          </a:p>
          <a:p>
            <a:r>
              <a:rPr lang="en-US" b="1" dirty="0">
                <a:latin typeface="Aller" panose="02000503030000020004" pitchFamily="2" charset="0"/>
              </a:rPr>
              <a:t> </a:t>
            </a:r>
            <a:r>
              <a:rPr lang="en-US" dirty="0" smtClean="0">
                <a:latin typeface="Aller" panose="02000503030000020004" pitchFamily="2" charset="0"/>
              </a:rPr>
              <a:t>- Find useful overlays</a:t>
            </a:r>
            <a:endParaRPr lang="en-US" b="1" dirty="0">
              <a:latin typeface="Aller" panose="02000503030000020004" pitchFamily="2" charset="0"/>
            </a:endParaRPr>
          </a:p>
          <a:p>
            <a:r>
              <a:rPr lang="en-US" b="1" dirty="0" smtClean="0">
                <a:latin typeface="Aller" panose="02000503030000020004" pitchFamily="2" charset="0"/>
              </a:rPr>
              <a:t>    </a:t>
            </a:r>
            <a:r>
              <a:rPr lang="en-US" i="1" dirty="0" smtClean="0">
                <a:latin typeface="Aller" panose="02000503030000020004" pitchFamily="2" charset="0"/>
              </a:rPr>
              <a:t>show lines/features not</a:t>
            </a:r>
          </a:p>
          <a:p>
            <a:r>
              <a:rPr lang="en-US" i="1" dirty="0">
                <a:latin typeface="Aller" panose="02000503030000020004" pitchFamily="2" charset="0"/>
              </a:rPr>
              <a:t> </a:t>
            </a:r>
            <a:r>
              <a:rPr lang="en-US" i="1" dirty="0" smtClean="0">
                <a:latin typeface="Aller" panose="02000503030000020004" pitchFamily="2" charset="0"/>
              </a:rPr>
              <a:t>   present on </a:t>
            </a:r>
            <a:r>
              <a:rPr lang="en-US" i="1" dirty="0" err="1" smtClean="0">
                <a:latin typeface="Aller" panose="02000503030000020004" pitchFamily="2" charset="0"/>
              </a:rPr>
              <a:t>basemaps</a:t>
            </a:r>
            <a:endParaRPr lang="en-US" i="1" dirty="0" smtClean="0">
              <a:latin typeface="Aller" panose="02000503030000020004" pitchFamily="2" charset="0"/>
            </a:endParaRPr>
          </a:p>
          <a:p>
            <a:endParaRPr lang="en-US" i="1" dirty="0">
              <a:latin typeface="Aller" panose="02000503030000020004" pitchFamily="2" charset="0"/>
            </a:endParaRPr>
          </a:p>
          <a:p>
            <a:r>
              <a:rPr lang="en-US" i="1" dirty="0" smtClean="0">
                <a:latin typeface="Aller" panose="02000503030000020004" pitchFamily="2" charset="0"/>
              </a:rPr>
              <a:t> </a:t>
            </a:r>
            <a:r>
              <a:rPr lang="en-US" dirty="0" smtClean="0">
                <a:latin typeface="Aller" panose="02000503030000020004" pitchFamily="2" charset="0"/>
              </a:rPr>
              <a:t>- Cane River example</a:t>
            </a:r>
          </a:p>
          <a:p>
            <a:r>
              <a:rPr lang="en-US" dirty="0">
                <a:latin typeface="Aller" panose="02000503030000020004" pitchFamily="2" charset="0"/>
              </a:rPr>
              <a:t> </a:t>
            </a:r>
            <a:r>
              <a:rPr lang="en-US" dirty="0" smtClean="0">
                <a:latin typeface="Aller" panose="02000503030000020004" pitchFamily="2" charset="0"/>
              </a:rPr>
              <a:t>   </a:t>
            </a:r>
            <a:r>
              <a:rPr lang="en-US" i="1" dirty="0" smtClean="0">
                <a:latin typeface="Aller" panose="02000503030000020004" pitchFamily="2" charset="0"/>
              </a:rPr>
              <a:t>added boundaries of</a:t>
            </a:r>
          </a:p>
          <a:p>
            <a:r>
              <a:rPr lang="en-US" i="1" dirty="0">
                <a:latin typeface="Aller" panose="02000503030000020004" pitchFamily="2" charset="0"/>
              </a:rPr>
              <a:t> </a:t>
            </a:r>
            <a:r>
              <a:rPr lang="en-US" i="1" dirty="0" smtClean="0">
                <a:latin typeface="Aller" panose="02000503030000020004" pitchFamily="2" charset="0"/>
              </a:rPr>
              <a:t>   </a:t>
            </a:r>
            <a:r>
              <a:rPr lang="en-US" b="1" i="1" dirty="0" smtClean="0">
                <a:latin typeface="Aller" panose="02000503030000020004" pitchFamily="2" charset="0"/>
              </a:rPr>
              <a:t>private land in nearb</a:t>
            </a:r>
            <a:r>
              <a:rPr lang="en-US" b="1" i="1" dirty="0">
                <a:latin typeface="Aller" panose="02000503030000020004" pitchFamily="2" charset="0"/>
              </a:rPr>
              <a:t>y</a:t>
            </a:r>
            <a:endParaRPr lang="en-US" b="1" i="1" dirty="0" smtClean="0">
              <a:latin typeface="Aller" panose="02000503030000020004" pitchFamily="2" charset="0"/>
            </a:endParaRPr>
          </a:p>
          <a:p>
            <a:r>
              <a:rPr lang="en-US" b="1" i="1" dirty="0">
                <a:latin typeface="Aller" panose="02000503030000020004" pitchFamily="2" charset="0"/>
              </a:rPr>
              <a:t> </a:t>
            </a:r>
            <a:r>
              <a:rPr lang="en-US" b="1" i="1" dirty="0" smtClean="0">
                <a:latin typeface="Aller" panose="02000503030000020004" pitchFamily="2" charset="0"/>
              </a:rPr>
              <a:t>   National Forest</a:t>
            </a:r>
          </a:p>
        </p:txBody>
      </p:sp>
      <p:pic>
        <p:nvPicPr>
          <p:cNvPr id="1026" name="Picture 2" descr="K:\GCI\Asia Session Slide Shows\extra basemap exam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600622"/>
            <a:ext cx="5073650" cy="27275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K:\GCI\Asia Session Slide Shows\extra overlay examp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598" y="3606800"/>
            <a:ext cx="5073650" cy="2727500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76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59263" y="482600"/>
            <a:ext cx="4275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ller" panose="02000503030000020004" pitchFamily="2" charset="0"/>
              </a:rPr>
              <a:t>Server Considerations</a:t>
            </a:r>
            <a:endParaRPr lang="en-US" sz="3200" dirty="0">
              <a:latin typeface="Aller" panose="02000503030000020004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1" y="1306286"/>
            <a:ext cx="7423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ller" panose="02000503030000020004" pitchFamily="2" charset="0"/>
              </a:rPr>
              <a:t>Arches is </a:t>
            </a:r>
            <a:r>
              <a:rPr lang="en-US" sz="2400" i="1" dirty="0" smtClean="0">
                <a:latin typeface="Aller" panose="02000503030000020004" pitchFamily="2" charset="0"/>
              </a:rPr>
              <a:t>server-side</a:t>
            </a:r>
            <a:r>
              <a:rPr lang="en-US" sz="2400" dirty="0" smtClean="0">
                <a:latin typeface="Aller" panose="02000503030000020004" pitchFamily="2" charset="0"/>
              </a:rPr>
              <a:t> software, not </a:t>
            </a:r>
            <a:r>
              <a:rPr lang="en-US" sz="2400" i="1" dirty="0" smtClean="0">
                <a:latin typeface="Aller" panose="02000503030000020004" pitchFamily="2" charset="0"/>
              </a:rPr>
              <a:t>client </a:t>
            </a:r>
            <a:r>
              <a:rPr lang="en-US" sz="2400" dirty="0" smtClean="0">
                <a:latin typeface="Aller" panose="02000503030000020004" pitchFamily="2" charset="0"/>
              </a:rPr>
              <a:t>software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ller" panose="02000503030000020004" pitchFamily="2" charset="0"/>
              </a:rPr>
              <a:t>So, where should the server be?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286000"/>
            <a:ext cx="8305800" cy="41910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Aller" panose="02000503030000020004" pitchFamily="2" charset="0"/>
              </a:rPr>
              <a:t>In-House Hosting</a:t>
            </a:r>
          </a:p>
          <a:p>
            <a:pPr lvl="1"/>
            <a:r>
              <a:rPr lang="en-US" sz="2200" dirty="0" smtClean="0">
                <a:latin typeface="Aller" panose="02000503030000020004" pitchFamily="2" charset="0"/>
              </a:rPr>
              <a:t>Purchase/allocate local server, integrate with existing infrastructure</a:t>
            </a:r>
          </a:p>
          <a:p>
            <a:pPr lvl="1"/>
            <a:r>
              <a:rPr lang="en-US" sz="2200" dirty="0" smtClean="0">
                <a:latin typeface="Aller" panose="02000503030000020004" pitchFamily="2" charset="0"/>
              </a:rPr>
              <a:t>Purchase cost, maintenance/administration costs</a:t>
            </a:r>
          </a:p>
          <a:p>
            <a:pPr lvl="1"/>
            <a:endParaRPr lang="en-US" sz="2200" dirty="0" smtClean="0">
              <a:latin typeface="Aller" panose="02000503030000020004" pitchFamily="2" charset="0"/>
            </a:endParaRPr>
          </a:p>
          <a:p>
            <a:r>
              <a:rPr lang="en-US" dirty="0">
                <a:latin typeface="Aller" panose="02000503030000020004" pitchFamily="2" charset="0"/>
              </a:rPr>
              <a:t>Cloud </a:t>
            </a:r>
            <a:r>
              <a:rPr lang="en-US" dirty="0" smtClean="0">
                <a:latin typeface="Aller" panose="02000503030000020004" pitchFamily="2" charset="0"/>
              </a:rPr>
              <a:t>Hosting</a:t>
            </a:r>
          </a:p>
          <a:p>
            <a:pPr lvl="1"/>
            <a:r>
              <a:rPr lang="en-US" sz="2200" dirty="0" smtClean="0">
                <a:latin typeface="Aller" panose="02000503030000020004" pitchFamily="2" charset="0"/>
              </a:rPr>
              <a:t>Monthly/yearly subscription fees</a:t>
            </a:r>
          </a:p>
          <a:p>
            <a:pPr lvl="1"/>
            <a:endParaRPr lang="en-US" sz="2200" dirty="0">
              <a:latin typeface="Aller" panose="02000503030000020004" pitchFamily="2" charset="0"/>
            </a:endParaRPr>
          </a:p>
          <a:p>
            <a:pPr lvl="1"/>
            <a:r>
              <a:rPr lang="en-US" sz="2200" dirty="0" smtClean="0">
                <a:latin typeface="Aller" panose="02000503030000020004" pitchFamily="2" charset="0"/>
              </a:rPr>
              <a:t>                    Amazon </a:t>
            </a:r>
            <a:r>
              <a:rPr lang="en-US" sz="2200" dirty="0">
                <a:latin typeface="Aller" panose="02000503030000020004" pitchFamily="2" charset="0"/>
              </a:rPr>
              <a:t>Web Services (AWS</a:t>
            </a:r>
            <a:r>
              <a:rPr lang="en-US" sz="2200" dirty="0" smtClean="0">
                <a:latin typeface="Aller" panose="02000503030000020004" pitchFamily="2" charset="0"/>
              </a:rPr>
              <a:t>)</a:t>
            </a:r>
          </a:p>
          <a:p>
            <a:pPr lvl="1"/>
            <a:endParaRPr lang="en-US" sz="2200" dirty="0">
              <a:latin typeface="Aller" panose="02000503030000020004" pitchFamily="2" charset="0"/>
            </a:endParaRPr>
          </a:p>
          <a:p>
            <a:pPr lvl="1"/>
            <a:r>
              <a:rPr lang="en-US" sz="2200" dirty="0" smtClean="0">
                <a:latin typeface="Aller" panose="02000503030000020004" pitchFamily="2" charset="0"/>
              </a:rPr>
              <a:t>                </a:t>
            </a:r>
            <a:r>
              <a:rPr lang="en-US" sz="2200" dirty="0" err="1" smtClean="0">
                <a:latin typeface="Aller" panose="02000503030000020004" pitchFamily="2" charset="0"/>
              </a:rPr>
              <a:t>DigitalOcean</a:t>
            </a:r>
            <a:endParaRPr lang="en-US" sz="2200" dirty="0">
              <a:latin typeface="Aller" panose="02000503030000020004" pitchFamily="2" charset="0"/>
            </a:endParaRPr>
          </a:p>
          <a:p>
            <a:pPr lvl="1"/>
            <a:endParaRPr lang="en-US" sz="2200" dirty="0">
              <a:latin typeface="Aller" panose="02000503030000020004" pitchFamily="2" charset="0"/>
            </a:endParaRPr>
          </a:p>
          <a:p>
            <a:pPr lvl="1"/>
            <a:r>
              <a:rPr lang="en-US" sz="2200" dirty="0">
                <a:latin typeface="Aller" panose="02000503030000020004" pitchFamily="2" charset="0"/>
              </a:rPr>
              <a:t>Many </a:t>
            </a:r>
            <a:r>
              <a:rPr lang="en-US" sz="2200" dirty="0" smtClean="0">
                <a:latin typeface="Aller" panose="02000503030000020004" pitchFamily="2" charset="0"/>
              </a:rPr>
              <a:t>more cloud options (geographic location may be a consideration)</a:t>
            </a:r>
            <a:endParaRPr lang="en-US" sz="2200" dirty="0">
              <a:latin typeface="Aller" panose="02000503030000020004" pitchFamily="2" charset="0"/>
            </a:endParaRPr>
          </a:p>
        </p:txBody>
      </p:sp>
      <p:pic>
        <p:nvPicPr>
          <p:cNvPr id="2050" name="Picture 2" descr="https://a0.awsstatic.com/main/images/logos/aws_logo_105x3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76" y="4572000"/>
            <a:ext cx="1000125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76" y="5181600"/>
            <a:ext cx="762000" cy="41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0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12281" y="1459342"/>
            <a:ext cx="4153953" cy="25792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Fan Heiti Std B" pitchFamily="34" charset="-128"/>
              <a:ea typeface="Adobe Fan Heiti Std B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5004" y="1465890"/>
            <a:ext cx="415395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dobe Fan Heiti Std B" pitchFamily="34" charset="-128"/>
                <a:ea typeface="Adobe Fan Heiti Std B" pitchFamily="34" charset="-128"/>
              </a:rPr>
              <a:t>Dedicated Local Server</a:t>
            </a:r>
          </a:p>
          <a:p>
            <a:pPr algn="ctr"/>
            <a:r>
              <a:rPr lang="en-US" sz="1400" b="1" dirty="0" smtClean="0">
                <a:latin typeface="Adobe Fan Heiti Std B" pitchFamily="34" charset="-128"/>
                <a:ea typeface="Adobe Fan Heiti Std B" pitchFamily="34" charset="-128"/>
              </a:rPr>
              <a:t>(Housed at National Center for Preservation Technology and Training) </a:t>
            </a:r>
            <a:endParaRPr lang="en-US" sz="1400" b="1" dirty="0">
              <a:latin typeface="Adobe Fan Heiti Std B" pitchFamily="34" charset="-128"/>
              <a:ea typeface="Adobe Fan Heiti Std B" pitchFamily="34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5004" y="5246708"/>
            <a:ext cx="8105596" cy="11793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Fan Heiti Std B" pitchFamily="34" charset="-128"/>
              <a:ea typeface="Adobe Fan Heiti Std B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5004" y="5245655"/>
            <a:ext cx="8105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dobe Fan Heiti Std B" pitchFamily="34" charset="-128"/>
                <a:ea typeface="Adobe Fan Heiti Std B" pitchFamily="34" charset="-128"/>
              </a:rPr>
              <a:t>Browser</a:t>
            </a:r>
            <a:endParaRPr lang="en-US" b="1" dirty="0">
              <a:latin typeface="Adobe Fan Heiti Std B" pitchFamily="34" charset="-128"/>
              <a:ea typeface="Adobe Fan Heiti Std B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58787" y="5563802"/>
            <a:ext cx="62332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dobe Fan Heiti Std B" pitchFamily="34" charset="-128"/>
                <a:ea typeface="Adobe Fan Heiti Std B" pitchFamily="34" charset="-128"/>
              </a:rPr>
              <a:t>View and interact with Arches</a:t>
            </a:r>
          </a:p>
          <a:p>
            <a:r>
              <a:rPr lang="en-US" sz="1400" dirty="0" smtClean="0">
                <a:latin typeface="Adobe Fan Heiti Std B" pitchFamily="34" charset="-128"/>
                <a:ea typeface="Adobe Fan Heiti Std B" pitchFamily="34" charset="-128"/>
              </a:rPr>
              <a:t> -- Chrome, Firefox, IE &gt; 10, Safari</a:t>
            </a:r>
          </a:p>
          <a:p>
            <a:r>
              <a:rPr lang="en-US" sz="1400" dirty="0" smtClean="0">
                <a:latin typeface="Adobe Fan Heiti Std B" pitchFamily="34" charset="-128"/>
                <a:ea typeface="Adobe Fan Heiti Std B" pitchFamily="34" charset="-128"/>
              </a:rPr>
              <a:t> -- Users require </a:t>
            </a:r>
            <a:r>
              <a:rPr lang="en-US" sz="1400" b="1" dirty="0" smtClean="0">
                <a:latin typeface="Adobe Fan Heiti Std B" pitchFamily="34" charset="-128"/>
                <a:ea typeface="Adobe Fan Heiti Std B" pitchFamily="34" charset="-128"/>
              </a:rPr>
              <a:t>no extra software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666233" y="1459344"/>
            <a:ext cx="3814039" cy="14362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Fan Heiti Std B" pitchFamily="34" charset="-128"/>
              <a:ea typeface="Adobe Fan Heiti Std B" pitchFamily="34" charset="-128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666233" y="1469021"/>
            <a:ext cx="3807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dobe Fan Heiti Std B" pitchFamily="34" charset="-128"/>
                <a:ea typeface="Adobe Fan Heiti Std B" pitchFamily="34" charset="-128"/>
              </a:rPr>
              <a:t>Domain Name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800153" y="2018204"/>
            <a:ext cx="35871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dobe Fan Heiti Std B" pitchFamily="34" charset="-128"/>
                <a:ea typeface="Adobe Fan Heiti Std B" pitchFamily="34" charset="-128"/>
              </a:rPr>
              <a:t>-- </a:t>
            </a:r>
            <a:r>
              <a:rPr lang="en-US" sz="1400" b="1" u="sng" dirty="0" smtClean="0">
                <a:latin typeface="Adobe Fan Heiti Std B" pitchFamily="34" charset="-128"/>
                <a:ea typeface="Adobe Fan Heiti Std B" pitchFamily="34" charset="-128"/>
              </a:rPr>
              <a:t>crhim.canerivernha.org</a:t>
            </a:r>
          </a:p>
          <a:p>
            <a:pPr marL="173038" indent="-173038"/>
            <a:r>
              <a:rPr lang="en-US" sz="1400" b="1" dirty="0" smtClean="0">
                <a:latin typeface="Adobe Fan Heiti Std B" pitchFamily="34" charset="-128"/>
                <a:ea typeface="Adobe Fan Heiti Std B" pitchFamily="34" charset="-128"/>
              </a:rPr>
              <a:t>-- Created subdomain from existing website, </a:t>
            </a:r>
            <a:r>
              <a:rPr lang="en-US" sz="1400" b="1" u="sng" dirty="0" smtClean="0">
                <a:latin typeface="Adobe Fan Heiti Std B" pitchFamily="34" charset="-128"/>
                <a:ea typeface="Adobe Fan Heiti Std B" pitchFamily="34" charset="-128"/>
              </a:rPr>
              <a:t>www.canerivernha.org</a:t>
            </a:r>
            <a:endParaRPr lang="en-US" sz="1400" b="1" u="sng" dirty="0">
              <a:latin typeface="Adobe Fan Heiti Std B" pitchFamily="34" charset="-128"/>
              <a:ea typeface="Adobe Fan Heiti Std B" pitchFamily="34" charset="-128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18418" y="2387536"/>
            <a:ext cx="39535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dobe Fan Heiti Std B" pitchFamily="34" charset="-128"/>
                <a:ea typeface="Adobe Fan Heiti Std B" pitchFamily="34" charset="-128"/>
              </a:rPr>
              <a:t>-- Holds Arches code</a:t>
            </a:r>
          </a:p>
          <a:p>
            <a:r>
              <a:rPr lang="en-US" sz="1400" dirty="0" smtClean="0">
                <a:latin typeface="Adobe Fan Heiti Std B" pitchFamily="34" charset="-128"/>
                <a:ea typeface="Adobe Fan Heiti Std B" pitchFamily="34" charset="-128"/>
              </a:rPr>
              <a:t>-- Holds </a:t>
            </a:r>
            <a:r>
              <a:rPr lang="en-US" sz="1400" dirty="0" err="1" smtClean="0">
                <a:latin typeface="Adobe Fan Heiti Std B" pitchFamily="34" charset="-128"/>
                <a:ea typeface="Adobe Fan Heiti Std B" pitchFamily="34" charset="-128"/>
              </a:rPr>
              <a:t>PostGIS</a:t>
            </a:r>
            <a:r>
              <a:rPr lang="en-US" sz="1400" dirty="0" smtClean="0">
                <a:latin typeface="Adobe Fan Heiti Std B" pitchFamily="34" charset="-128"/>
                <a:ea typeface="Adobe Fan Heiti Std B" pitchFamily="34" charset="-128"/>
              </a:rPr>
              <a:t> database</a:t>
            </a:r>
          </a:p>
          <a:p>
            <a:pPr marL="173038" indent="-173038"/>
            <a:r>
              <a:rPr lang="en-US" sz="1400" dirty="0" smtClean="0">
                <a:latin typeface="Adobe Fan Heiti Std B" pitchFamily="34" charset="-128"/>
                <a:ea typeface="Adobe Fan Heiti Std B" pitchFamily="34" charset="-128"/>
              </a:rPr>
              <a:t>-- Holds webserver to serve Arches through the internet</a:t>
            </a:r>
          </a:p>
          <a:p>
            <a:pPr marL="173038" indent="-173038"/>
            <a:r>
              <a:rPr lang="en-US" sz="1400" dirty="0" smtClean="0">
                <a:latin typeface="Adobe Fan Heiti Std B" pitchFamily="34" charset="-128"/>
                <a:ea typeface="Adobe Fan Heiti Std B" pitchFamily="34" charset="-128"/>
              </a:rPr>
              <a:t>-- Holds all uploaded media, photos, audio resources, etc.</a:t>
            </a:r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2667000" y="3740443"/>
            <a:ext cx="0" cy="1707127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triangle"/>
          </a:ln>
          <a:effectLst>
            <a:glow rad="101600">
              <a:schemeClr val="bg1">
                <a:lumMod val="9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64542" y="522619"/>
            <a:ext cx="5644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ller" panose="02000503030000020004" pitchFamily="2" charset="0"/>
              </a:rPr>
              <a:t>In-house hosting, Cane River example…</a:t>
            </a:r>
          </a:p>
        </p:txBody>
      </p:sp>
    </p:spTree>
    <p:extLst>
      <p:ext uri="{BB962C8B-B14F-4D97-AF65-F5344CB8AC3E}">
        <p14:creationId xmlns:p14="http://schemas.microsoft.com/office/powerpoint/2010/main" val="241285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9202" y="522619"/>
            <a:ext cx="81788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ller" panose="02000503030000020004" pitchFamily="2" charset="0"/>
              </a:rPr>
              <a:t>Cloud hosting, Armed Forces Retirement Home example...</a:t>
            </a:r>
          </a:p>
        </p:txBody>
      </p:sp>
      <p:sp>
        <p:nvSpPr>
          <p:cNvPr id="8" name="Rectangle 7"/>
          <p:cNvSpPr/>
          <p:nvPr/>
        </p:nvSpPr>
        <p:spPr>
          <a:xfrm>
            <a:off x="512281" y="1459343"/>
            <a:ext cx="4153953" cy="24936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Fan Heiti Std B" pitchFamily="34" charset="-128"/>
              <a:ea typeface="Adobe Fan Heiti Std B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5004" y="1465890"/>
            <a:ext cx="4153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dobe Fan Heiti Std B" pitchFamily="34" charset="-128"/>
                <a:ea typeface="Adobe Fan Heiti Std B" pitchFamily="34" charset="-128"/>
              </a:rPr>
              <a:t>AWS EC2 Instance</a:t>
            </a:r>
          </a:p>
          <a:p>
            <a:pPr algn="ctr"/>
            <a:r>
              <a:rPr lang="en-US" b="1" dirty="0" smtClean="0">
                <a:latin typeface="Adobe Fan Heiti Std B" pitchFamily="34" charset="-128"/>
                <a:ea typeface="Adobe Fan Heiti Std B" pitchFamily="34" charset="-128"/>
              </a:rPr>
              <a:t>($10 - $500/</a:t>
            </a:r>
            <a:r>
              <a:rPr lang="en-US" b="1" dirty="0" err="1" smtClean="0">
                <a:latin typeface="Adobe Fan Heiti Std B" pitchFamily="34" charset="-128"/>
                <a:ea typeface="Adobe Fan Heiti Std B" pitchFamily="34" charset="-128"/>
              </a:rPr>
              <a:t>mo</a:t>
            </a:r>
            <a:r>
              <a:rPr lang="en-US" b="1" dirty="0" smtClean="0">
                <a:latin typeface="Adobe Fan Heiti Std B" pitchFamily="34" charset="-128"/>
                <a:ea typeface="Adobe Fan Heiti Std B" pitchFamily="34" charset="-128"/>
              </a:rPr>
              <a:t> + $0.10/</a:t>
            </a:r>
            <a:r>
              <a:rPr lang="en-US" b="1" dirty="0" err="1" smtClean="0">
                <a:latin typeface="Adobe Fan Heiti Std B" pitchFamily="34" charset="-128"/>
                <a:ea typeface="Adobe Fan Heiti Std B" pitchFamily="34" charset="-128"/>
              </a:rPr>
              <a:t>gb-mo</a:t>
            </a:r>
            <a:r>
              <a:rPr lang="en-US" b="1" dirty="0" smtClean="0">
                <a:latin typeface="Adobe Fan Heiti Std B" pitchFamily="34" charset="-128"/>
                <a:ea typeface="Adobe Fan Heiti Std B" pitchFamily="34" charset="-128"/>
              </a:rPr>
              <a:t>) </a:t>
            </a:r>
            <a:endParaRPr lang="en-US" b="1" dirty="0">
              <a:latin typeface="Adobe Fan Heiti Std B" pitchFamily="34" charset="-128"/>
              <a:ea typeface="Adobe Fan Heiti Std B" pitchFamily="34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5004" y="5062435"/>
            <a:ext cx="8105596" cy="13636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Fan Heiti Std B" pitchFamily="34" charset="-128"/>
              <a:ea typeface="Adobe Fan Heiti Std B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9202" y="5060989"/>
            <a:ext cx="8105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dobe Fan Heiti Std B" pitchFamily="34" charset="-128"/>
                <a:ea typeface="Adobe Fan Heiti Std B" pitchFamily="34" charset="-128"/>
              </a:rPr>
              <a:t>Browser</a:t>
            </a:r>
            <a:endParaRPr lang="en-US" b="1" dirty="0">
              <a:latin typeface="Adobe Fan Heiti Std B" pitchFamily="34" charset="-128"/>
              <a:ea typeface="Adobe Fan Heiti Std B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58787" y="5430321"/>
            <a:ext cx="62332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dobe Fan Heiti Std B" pitchFamily="34" charset="-128"/>
                <a:ea typeface="Adobe Fan Heiti Std B" pitchFamily="34" charset="-128"/>
              </a:rPr>
              <a:t>View and interact with Arches</a:t>
            </a:r>
          </a:p>
          <a:p>
            <a:r>
              <a:rPr lang="en-US" sz="1400" dirty="0" smtClean="0">
                <a:latin typeface="Adobe Fan Heiti Std B" pitchFamily="34" charset="-128"/>
                <a:ea typeface="Adobe Fan Heiti Std B" pitchFamily="34" charset="-128"/>
              </a:rPr>
              <a:t> -- Chrome, Firefox, IE &gt; 10, Safari</a:t>
            </a:r>
          </a:p>
          <a:p>
            <a:r>
              <a:rPr lang="en-US" sz="1400" dirty="0" smtClean="0">
                <a:latin typeface="Adobe Fan Heiti Std B" pitchFamily="34" charset="-128"/>
                <a:ea typeface="Adobe Fan Heiti Std B" pitchFamily="34" charset="-128"/>
              </a:rPr>
              <a:t>--  users require no extra software</a:t>
            </a:r>
          </a:p>
          <a:p>
            <a:r>
              <a:rPr lang="en-US" sz="1400" dirty="0" smtClean="0">
                <a:latin typeface="Adobe Fan Heiti Std B" pitchFamily="34" charset="-128"/>
                <a:ea typeface="Adobe Fan Heiti Std B" pitchFamily="34" charset="-128"/>
              </a:rPr>
              <a:t> -- pull media files straight from S3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236441" y="3054118"/>
            <a:ext cx="3101767" cy="17977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Fan Heiti Std B" pitchFamily="34" charset="-128"/>
              <a:ea typeface="Adobe Fan Heiti Std B" pitchFamily="34" charset="-12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42847" y="3049064"/>
            <a:ext cx="3095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dobe Fan Heiti Std B" pitchFamily="34" charset="-128"/>
                <a:ea typeface="Adobe Fan Heiti Std B" pitchFamily="34" charset="-128"/>
              </a:rPr>
              <a:t>AWS S3 Bucket</a:t>
            </a:r>
          </a:p>
          <a:p>
            <a:pPr algn="ctr"/>
            <a:r>
              <a:rPr lang="en-US" b="1" dirty="0" smtClean="0">
                <a:latin typeface="Adobe Fan Heiti Std B" pitchFamily="34" charset="-128"/>
                <a:ea typeface="Adobe Fan Heiti Std B" pitchFamily="34" charset="-128"/>
              </a:rPr>
              <a:t>($0.03/</a:t>
            </a:r>
            <a:r>
              <a:rPr lang="en-US" b="1" dirty="0" err="1" smtClean="0">
                <a:latin typeface="Adobe Fan Heiti Std B" pitchFamily="34" charset="-128"/>
                <a:ea typeface="Adobe Fan Heiti Std B" pitchFamily="34" charset="-128"/>
              </a:rPr>
              <a:t>gb-mo</a:t>
            </a:r>
            <a:r>
              <a:rPr lang="en-US" b="1" dirty="0" smtClean="0">
                <a:latin typeface="Adobe Fan Heiti Std B" pitchFamily="34" charset="-128"/>
                <a:ea typeface="Adobe Fan Heiti Std B" pitchFamily="34" charset="-128"/>
              </a:rPr>
              <a:t>) </a:t>
            </a:r>
            <a:endParaRPr lang="en-US" b="1" dirty="0">
              <a:latin typeface="Adobe Fan Heiti Std B" pitchFamily="34" charset="-128"/>
              <a:ea typeface="Adobe Fan Heiti Std B" pitchFamily="34" charset="-128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34000" y="3723193"/>
            <a:ext cx="30042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dobe Fan Heiti Std B" pitchFamily="34" charset="-128"/>
                <a:ea typeface="Adobe Fan Heiti Std B" pitchFamily="34" charset="-128"/>
              </a:rPr>
              <a:t>Store uploaded media:</a:t>
            </a:r>
          </a:p>
          <a:p>
            <a:r>
              <a:rPr lang="en-US" sz="1400" dirty="0" smtClean="0">
                <a:latin typeface="Adobe Fan Heiti Std B" pitchFamily="34" charset="-128"/>
                <a:ea typeface="Adobe Fan Heiti Std B" pitchFamily="34" charset="-128"/>
              </a:rPr>
              <a:t> -- photos</a:t>
            </a:r>
          </a:p>
          <a:p>
            <a:r>
              <a:rPr lang="en-US" sz="1400" dirty="0">
                <a:latin typeface="Adobe Fan Heiti Std B" pitchFamily="34" charset="-128"/>
                <a:ea typeface="Adobe Fan Heiti Std B" pitchFamily="34" charset="-128"/>
              </a:rPr>
              <a:t> </a:t>
            </a:r>
            <a:r>
              <a:rPr lang="en-US" sz="1400" dirty="0" smtClean="0">
                <a:latin typeface="Adobe Fan Heiti Std B" pitchFamily="34" charset="-128"/>
                <a:ea typeface="Adobe Fan Heiti Std B" pitchFamily="34" charset="-128"/>
              </a:rPr>
              <a:t>-- scanned documents</a:t>
            </a:r>
          </a:p>
          <a:p>
            <a:r>
              <a:rPr lang="en-US" sz="1400" dirty="0">
                <a:latin typeface="Adobe Fan Heiti Std B" pitchFamily="34" charset="-128"/>
                <a:ea typeface="Adobe Fan Heiti Std B" pitchFamily="34" charset="-128"/>
              </a:rPr>
              <a:t> </a:t>
            </a:r>
            <a:r>
              <a:rPr lang="en-US" sz="1400" dirty="0" smtClean="0">
                <a:latin typeface="Adobe Fan Heiti Std B" pitchFamily="34" charset="-128"/>
                <a:ea typeface="Adobe Fan Heiti Std B" pitchFamily="34" charset="-128"/>
              </a:rPr>
              <a:t>-- audio/visual resources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7924800" y="4694550"/>
            <a:ext cx="1" cy="735771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triangle"/>
          </a:ln>
          <a:effectLst>
            <a:glow rad="101600">
              <a:schemeClr val="bg1">
                <a:lumMod val="9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666233" y="1459344"/>
            <a:ext cx="3814039" cy="11177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dobe Fan Heiti Std B" pitchFamily="34" charset="-128"/>
              <a:ea typeface="Adobe Fan Heiti Std B" pitchFamily="34" charset="-128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666233" y="1469021"/>
            <a:ext cx="3807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Adobe Fan Heiti Std B" pitchFamily="34" charset="-128"/>
                <a:ea typeface="Adobe Fan Heiti Std B" pitchFamily="34" charset="-128"/>
              </a:rPr>
              <a:t>AWS Route 53</a:t>
            </a:r>
          </a:p>
          <a:p>
            <a:pPr algn="ctr"/>
            <a:r>
              <a:rPr lang="en-US" b="1" dirty="0" smtClean="0">
                <a:latin typeface="Adobe Fan Heiti Std B" pitchFamily="34" charset="-128"/>
                <a:ea typeface="Adobe Fan Heiti Std B" pitchFamily="34" charset="-128"/>
              </a:rPr>
              <a:t>($0.50/</a:t>
            </a:r>
            <a:r>
              <a:rPr lang="en-US" b="1" dirty="0" err="1" smtClean="0">
                <a:latin typeface="Adobe Fan Heiti Std B" pitchFamily="34" charset="-128"/>
                <a:ea typeface="Adobe Fan Heiti Std B" pitchFamily="34" charset="-128"/>
              </a:rPr>
              <a:t>mo</a:t>
            </a:r>
            <a:r>
              <a:rPr lang="en-US" b="1" dirty="0" smtClean="0">
                <a:latin typeface="Adobe Fan Heiti Std B" pitchFamily="34" charset="-128"/>
                <a:ea typeface="Adobe Fan Heiti Std B" pitchFamily="34" charset="-128"/>
              </a:rPr>
              <a:t>) </a:t>
            </a:r>
            <a:endParaRPr lang="en-US" b="1" dirty="0">
              <a:latin typeface="Adobe Fan Heiti Std B" pitchFamily="34" charset="-128"/>
              <a:ea typeface="Adobe Fan Heiti Std B" pitchFamily="34" charset="-128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723346" y="2122001"/>
            <a:ext cx="3587192" cy="455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dobe Fan Heiti Std B" pitchFamily="34" charset="-128"/>
                <a:ea typeface="Adobe Fan Heiti Std B" pitchFamily="34" charset="-128"/>
              </a:rPr>
              <a:t>--  DNS hosting for domain name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09600" y="2577065"/>
            <a:ext cx="39535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dobe Fan Heiti Std B" pitchFamily="34" charset="-128"/>
                <a:ea typeface="Adobe Fan Heiti Std B" pitchFamily="34" charset="-128"/>
              </a:rPr>
              <a:t>-- Holds Arches code</a:t>
            </a:r>
          </a:p>
          <a:p>
            <a:r>
              <a:rPr lang="en-US" sz="1400" dirty="0" smtClean="0">
                <a:latin typeface="Adobe Fan Heiti Std B" pitchFamily="34" charset="-128"/>
                <a:ea typeface="Adobe Fan Heiti Std B" pitchFamily="34" charset="-128"/>
              </a:rPr>
              <a:t>-- Holds </a:t>
            </a:r>
            <a:r>
              <a:rPr lang="en-US" sz="1400" dirty="0" err="1" smtClean="0">
                <a:latin typeface="Adobe Fan Heiti Std B" pitchFamily="34" charset="-128"/>
                <a:ea typeface="Adobe Fan Heiti Std B" pitchFamily="34" charset="-128"/>
              </a:rPr>
              <a:t>PostGIS</a:t>
            </a:r>
            <a:r>
              <a:rPr lang="en-US" sz="1400" dirty="0" smtClean="0">
                <a:latin typeface="Adobe Fan Heiti Std B" pitchFamily="34" charset="-128"/>
                <a:ea typeface="Adobe Fan Heiti Std B" pitchFamily="34" charset="-128"/>
              </a:rPr>
              <a:t> database</a:t>
            </a:r>
          </a:p>
          <a:p>
            <a:pPr marL="173038" indent="-173038"/>
            <a:r>
              <a:rPr lang="en-US" sz="1400" dirty="0" smtClean="0">
                <a:latin typeface="Adobe Fan Heiti Std B" pitchFamily="34" charset="-128"/>
                <a:ea typeface="Adobe Fan Heiti Std B" pitchFamily="34" charset="-128"/>
              </a:rPr>
              <a:t>-- Holds webserver to serve Arches through the internet</a:t>
            </a:r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1600201" y="3723194"/>
            <a:ext cx="0" cy="1707127"/>
          </a:xfrm>
          <a:prstGeom prst="straightConnector1">
            <a:avLst/>
          </a:prstGeom>
          <a:ln w="41275">
            <a:solidFill>
              <a:schemeClr val="tx1"/>
            </a:solidFill>
            <a:headEnd type="triangle"/>
            <a:tailEnd type="triangle"/>
          </a:ln>
          <a:effectLst>
            <a:glow rad="101600">
              <a:schemeClr val="bg1">
                <a:lumMod val="95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42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58006" y="474868"/>
            <a:ext cx="62279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Aller" panose="02000503030000020004" pitchFamily="2" charset="0"/>
              </a:rPr>
              <a:t>Further Customizations</a:t>
            </a:r>
            <a:endParaRPr lang="en-US" sz="3200" dirty="0">
              <a:latin typeface="Aller" panose="02000503030000020004" pitchFamily="2" charset="0"/>
            </a:endParaRPr>
          </a:p>
          <a:p>
            <a:pPr algn="ctr"/>
            <a:r>
              <a:rPr lang="en-US" sz="2400" dirty="0" smtClean="0">
                <a:latin typeface="Aller" panose="02000503030000020004" pitchFamily="2" charset="0"/>
              </a:rPr>
              <a:t>…altering the GUI (Graphical User Interface)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2500" y="1600200"/>
            <a:ext cx="7239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ller" panose="02000503030000020004" pitchFamily="2" charset="0"/>
              </a:rPr>
              <a:t>Remember, Arches is a framework that exists underneath a website.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Aller" panose="0200050303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ller" panose="02000503030000020004" pitchFamily="2" charset="0"/>
              </a:rPr>
              <a:t>The Graphical User Interface (GUI) of the website can be altered substantially to create a new user experience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ller" panose="0200050303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ller" panose="02000503030000020004" pitchFamily="2" charset="0"/>
              </a:rPr>
              <a:t>Two examples from Cane River…</a:t>
            </a:r>
          </a:p>
        </p:txBody>
      </p:sp>
    </p:spTree>
    <p:extLst>
      <p:ext uri="{BB962C8B-B14F-4D97-AF65-F5344CB8AC3E}">
        <p14:creationId xmlns:p14="http://schemas.microsoft.com/office/powerpoint/2010/main" val="359164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THRC\Dropbox\Screenshots\historicmap exampl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67709"/>
            <a:ext cx="7973457" cy="4419025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724891" y="5257800"/>
            <a:ext cx="1507435" cy="6491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14400" y="607367"/>
            <a:ext cx="723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ller" panose="02000503030000020004" pitchFamily="2" charset="0"/>
              </a:rPr>
              <a:t>…added Historic Maps as overlays</a:t>
            </a:r>
          </a:p>
        </p:txBody>
      </p:sp>
    </p:spTree>
    <p:extLst>
      <p:ext uri="{BB962C8B-B14F-4D97-AF65-F5344CB8AC3E}">
        <p14:creationId xmlns:p14="http://schemas.microsoft.com/office/powerpoint/2010/main" val="119944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THRC\Dropbox\Screenshots\help clo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82829"/>
            <a:ext cx="7938200" cy="442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14400" y="607367"/>
            <a:ext cx="723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ller" panose="02000503030000020004" pitchFamily="2" charset="0"/>
              </a:rPr>
              <a:t>…added expandable help menus on each page</a:t>
            </a:r>
          </a:p>
        </p:txBody>
      </p:sp>
      <p:pic>
        <p:nvPicPr>
          <p:cNvPr id="9" name="Picture 2" descr="C:\Users\THRC\Dropbox\Screenshots\help clo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63155"/>
            <a:ext cx="7973457" cy="4449230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7315200" y="1215851"/>
            <a:ext cx="914400" cy="4505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4400" y="607367"/>
            <a:ext cx="723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ller" panose="02000503030000020004" pitchFamily="2" charset="0"/>
              </a:rPr>
              <a:t>…added expandable help menus on each page</a:t>
            </a:r>
          </a:p>
        </p:txBody>
      </p:sp>
      <p:pic>
        <p:nvPicPr>
          <p:cNvPr id="9" name="Picture 2" descr="C:\Users\THRC\Dropbox\Screenshots\help clo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63155"/>
            <a:ext cx="7973457" cy="444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THRC\Dropbox\Screenshots\help expa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63155"/>
            <a:ext cx="7973457" cy="4449230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914400" y="1905000"/>
            <a:ext cx="1447800" cy="4505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00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14765" y="489857"/>
            <a:ext cx="4289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ller" panose="02000503030000020004" pitchFamily="2" charset="0"/>
              </a:rPr>
              <a:t>Data Import Workflow</a:t>
            </a:r>
            <a:endParaRPr lang="en-US" sz="3200" dirty="0">
              <a:latin typeface="Aller" panose="02000503030000020004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90600" y="1219200"/>
            <a:ext cx="716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ller" panose="02000503030000020004" pitchFamily="2" charset="0"/>
              </a:rPr>
              <a:t>2 formats can be loaded directly into Arches…</a:t>
            </a: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457200" y="1905000"/>
            <a:ext cx="4038600" cy="4221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 smtClean="0">
                <a:solidFill>
                  <a:schemeClr val="tx1"/>
                </a:solidFill>
                <a:latin typeface="Aller" panose="02000503030000020004" pitchFamily="2" charset="0"/>
              </a:rPr>
              <a:t>Shapefile</a:t>
            </a:r>
            <a:r>
              <a:rPr lang="en-US" sz="2800" dirty="0" smtClean="0">
                <a:solidFill>
                  <a:schemeClr val="tx1"/>
                </a:solidFill>
                <a:latin typeface="Aller" panose="02000503030000020004" pitchFamily="2" charset="0"/>
              </a:rPr>
              <a:t> (.</a:t>
            </a:r>
            <a:r>
              <a:rPr lang="en-US" sz="2800" dirty="0" err="1" smtClean="0">
                <a:solidFill>
                  <a:schemeClr val="tx1"/>
                </a:solidFill>
                <a:latin typeface="Aller" panose="02000503030000020004" pitchFamily="2" charset="0"/>
              </a:rPr>
              <a:t>shp</a:t>
            </a:r>
            <a:r>
              <a:rPr lang="en-US" sz="2800" dirty="0" smtClean="0">
                <a:solidFill>
                  <a:schemeClr val="tx1"/>
                </a:solidFill>
                <a:latin typeface="Aller" panose="02000503030000020004" pitchFamily="2" charset="0"/>
              </a:rPr>
              <a:t>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Aller" panose="02000503030000020004" pitchFamily="2" charset="0"/>
              </a:rPr>
              <a:t>Standard GIS data exchange format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Aller" panose="02000503030000020004" pitchFamily="2" charset="0"/>
              </a:rPr>
              <a:t>Must be accompanied by a configuration file, which is used to map fields to the appropriate database entities.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Aller" panose="02000503030000020004" pitchFamily="2" charset="0"/>
            </a:endParaRP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4648200" y="1905000"/>
            <a:ext cx="4038600" cy="42211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latin typeface="Aller" panose="02000503030000020004" pitchFamily="2" charset="0"/>
              </a:rPr>
              <a:t>.arches file</a:t>
            </a:r>
          </a:p>
          <a:p>
            <a:pPr marL="457200" indent="-457200"/>
            <a:r>
              <a:rPr lang="en-US" sz="2000" dirty="0" smtClean="0">
                <a:latin typeface="Aller" panose="02000503030000020004" pitchFamily="2" charset="0"/>
              </a:rPr>
              <a:t>Comma Separated Values (CSV)</a:t>
            </a:r>
          </a:p>
          <a:p>
            <a:pPr marL="457200" indent="-457200"/>
            <a:r>
              <a:rPr lang="en-US" sz="2000" dirty="0" smtClean="0">
                <a:latin typeface="Aller" panose="02000503030000020004" pitchFamily="2" charset="0"/>
              </a:rPr>
              <a:t>Holds all resource and attribute information in a single file</a:t>
            </a:r>
            <a:endParaRPr lang="en-US" sz="2000" dirty="0">
              <a:latin typeface="Aller" panose="02000503030000020004" pitchFamily="2" charset="0"/>
            </a:endParaRPr>
          </a:p>
          <a:p>
            <a:pPr marL="457200" indent="-457200"/>
            <a:r>
              <a:rPr lang="en-US" sz="2000" dirty="0" smtClean="0">
                <a:latin typeface="Aller" panose="02000503030000020004" pitchFamily="2" charset="0"/>
              </a:rPr>
              <a:t>Can be paired with a .relations file to create resource-to-resource relationships during load</a:t>
            </a:r>
            <a:endParaRPr lang="en-US" sz="2000" dirty="0">
              <a:latin typeface="Aller" panose="02000503030000020004" pitchFamily="2" charset="0"/>
            </a:endParaRPr>
          </a:p>
          <a:p>
            <a:pPr marL="457200" indent="-457200"/>
            <a:endParaRPr lang="en-US" dirty="0">
              <a:latin typeface="Aller" panose="02000503030000020004" pitchFamily="2" charset="0"/>
            </a:endParaRPr>
          </a:p>
          <a:p>
            <a:pPr marL="0" indent="0" algn="ctr">
              <a:buNone/>
            </a:pPr>
            <a:endParaRPr lang="en-US" dirty="0">
              <a:latin typeface="Aller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11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25043" y="474868"/>
            <a:ext cx="46939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latin typeface="Aller" panose="02000503030000020004" pitchFamily="2" charset="0"/>
              </a:rPr>
              <a:t>Further Customizations</a:t>
            </a:r>
            <a:endParaRPr lang="en-US" sz="3200" dirty="0">
              <a:latin typeface="Aller" panose="02000503030000020004" pitchFamily="2" charset="0"/>
            </a:endParaRPr>
          </a:p>
          <a:p>
            <a:pPr algn="ctr"/>
            <a:r>
              <a:rPr lang="en-US" sz="2400" dirty="0" smtClean="0">
                <a:latin typeface="Aller" panose="02000503030000020004" pitchFamily="2" charset="0"/>
              </a:rPr>
              <a:t>…altering the database structure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2500" y="1600200"/>
            <a:ext cx="7239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ller" panose="02000503030000020004" pitchFamily="2" charset="0"/>
              </a:rPr>
              <a:t>Resource Graphs can be modified or completely rewritten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ller" panose="02000503030000020004" pitchFamily="2" charset="0"/>
              </a:rPr>
              <a:t>Change the structure of existing resource </a:t>
            </a:r>
            <a:r>
              <a:rPr lang="en-US" sz="2400" dirty="0" smtClean="0">
                <a:latin typeface="Aller" panose="02000503030000020004" pitchFamily="2" charset="0"/>
              </a:rPr>
              <a:t>graphs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ller" panose="02000503030000020004" pitchFamily="2" charset="0"/>
              </a:rPr>
              <a:t>Create completely new resource graphs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Aller" panose="0200050303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ller" panose="02000503030000020004" pitchFamily="2" charset="0"/>
              </a:rPr>
              <a:t>Two-part process…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Aller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06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14400" y="1097194"/>
            <a:ext cx="7659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ller" panose="02000503030000020004" pitchFamily="2" charset="0"/>
              </a:rPr>
              <a:t>Free and </a:t>
            </a:r>
            <a:r>
              <a:rPr lang="en-US" sz="2400" dirty="0" smtClean="0">
                <a:latin typeface="Aller" panose="02000503030000020004" pitchFamily="2" charset="0"/>
              </a:rPr>
              <a:t>open source </a:t>
            </a:r>
            <a:r>
              <a:rPr lang="en-US" sz="2400" dirty="0">
                <a:latin typeface="Aller" panose="02000503030000020004" pitchFamily="2" charset="0"/>
              </a:rPr>
              <a:t>software for data modeling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Aller" panose="02000503030000020004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4400" y="607367"/>
            <a:ext cx="723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ller" panose="02000503030000020004" pitchFamily="2" charset="0"/>
              </a:rPr>
              <a:t>Part 1: Alter/Export Resource Graphs using </a:t>
            </a:r>
            <a:r>
              <a:rPr lang="en-US" sz="2400" dirty="0" err="1" smtClean="0">
                <a:latin typeface="Aller" panose="02000503030000020004" pitchFamily="2" charset="0"/>
              </a:rPr>
              <a:t>Gephi</a:t>
            </a:r>
            <a:endParaRPr lang="en-US" sz="2400" dirty="0" smtClean="0">
              <a:latin typeface="Aller" panose="02000503030000020004" pitchFamily="2" charset="0"/>
            </a:endParaRPr>
          </a:p>
        </p:txBody>
      </p:sp>
      <p:pic>
        <p:nvPicPr>
          <p:cNvPr id="3074" name="Picture 2" descr="C:\Users\THRC\Dropbox\Screenshots\Screenshot 2015-08-22 23.43.2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905000"/>
            <a:ext cx="7924800" cy="4520915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499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4400" y="607367"/>
            <a:ext cx="723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ller" panose="02000503030000020004" pitchFamily="2" charset="0"/>
              </a:rPr>
              <a:t>Part 2: Update Arches data input forms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1097194"/>
            <a:ext cx="76597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ller" panose="02000503030000020004" pitchFamily="2" charset="0"/>
              </a:rPr>
              <a:t>Website must be updated to support new data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ller" panose="02000503030000020004" pitchFamily="2" charset="0"/>
              </a:rPr>
              <a:t>Use HTML, JavaScript, and CSS to add, remove,  or modify input forms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Aller" panose="02000503030000020004" pitchFamily="2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70" y="2667001"/>
            <a:ext cx="7848045" cy="3629024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16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376534"/>
            <a:ext cx="723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ller" panose="02000503030000020004" pitchFamily="2" charset="0"/>
              </a:rPr>
              <a:t>What IT Skills Are Required?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3012" y="853109"/>
            <a:ext cx="42961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ller" panose="02000503030000020004" pitchFamily="2" charset="0"/>
              </a:rPr>
              <a:t>Server Configuration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ller" panose="02000503030000020004" pitchFamily="2" charset="0"/>
              </a:rPr>
              <a:t>Command Line Interface/Terminal</a:t>
            </a:r>
            <a:endParaRPr lang="en-US" sz="2400" dirty="0" smtClean="0">
              <a:latin typeface="Aller" panose="02000503030000020004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002" y="949715"/>
            <a:ext cx="3855407" cy="884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33011" y="1907136"/>
            <a:ext cx="76962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ller" panose="02000503030000020004" pitchFamily="2" charset="0"/>
              </a:rPr>
              <a:t>Migrating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ller" panose="02000503030000020004" pitchFamily="2" charset="0"/>
              </a:rPr>
              <a:t>GIS experience (QGIS, ArcGIS, etc.) for spatial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ller" panose="02000503030000020004" pitchFamily="2" charset="0"/>
              </a:rPr>
              <a:t>General database and data manipulation experience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ller" panose="02000503030000020004" pitchFamily="2" charset="0"/>
              </a:rPr>
              <a:t>Python, Ruby, etc. for making large data conversions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800" dirty="0" smtClean="0">
              <a:latin typeface="Aller" panose="0200050303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ller" panose="02000503030000020004" pitchFamily="2" charset="0"/>
              </a:rPr>
              <a:t>Customizing the application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ller" panose="02000503030000020004" pitchFamily="2" charset="0"/>
              </a:rPr>
              <a:t>Python, especially with Django web framework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ller" panose="02000503030000020004" pitchFamily="2" charset="0"/>
              </a:rPr>
              <a:t>HTML/CSS for website look and contents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ller" panose="02000503030000020004" pitchFamily="2" charset="0"/>
              </a:rPr>
              <a:t>JavaScript for website interaction and web map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ller" panose="02000503030000020004" pitchFamily="2" charset="0"/>
              </a:rPr>
              <a:t>OpenLayers3, knockout</a:t>
            </a:r>
            <a:endParaRPr lang="en-US" sz="2400" dirty="0" smtClean="0">
              <a:latin typeface="Aller" panose="02000503030000020004" pitchFamily="2" charset="0"/>
            </a:endParaRPr>
          </a:p>
          <a:p>
            <a:pPr marL="0" lvl="2"/>
            <a:endParaRPr lang="en-US" sz="800" dirty="0" smtClean="0">
              <a:latin typeface="Aller" panose="0200050303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ller" panose="02000503030000020004" pitchFamily="2" charset="0"/>
              </a:rPr>
              <a:t>Useful Extras…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Aller" panose="02000503030000020004" pitchFamily="2" charset="0"/>
              </a:rPr>
              <a:t>GeoServer</a:t>
            </a:r>
            <a:r>
              <a:rPr lang="en-US" sz="2000" dirty="0" smtClean="0">
                <a:latin typeface="Aller" panose="02000503030000020004" pitchFamily="2" charset="0"/>
              </a:rPr>
              <a:t> for creating new map layers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Aller" panose="02000503030000020004" pitchFamily="2" charset="0"/>
              </a:rPr>
              <a:t>PostGIS</a:t>
            </a:r>
            <a:r>
              <a:rPr lang="en-US" sz="2000" dirty="0" smtClean="0">
                <a:latin typeface="Aller" panose="02000503030000020004" pitchFamily="2" charset="0"/>
              </a:rPr>
              <a:t>/SQL and </a:t>
            </a:r>
            <a:r>
              <a:rPr lang="en-US" sz="2000" dirty="0" err="1" smtClean="0">
                <a:latin typeface="Aller" panose="02000503030000020004" pitchFamily="2" charset="0"/>
              </a:rPr>
              <a:t>ElasticSearch</a:t>
            </a:r>
            <a:r>
              <a:rPr lang="en-US" sz="2000" dirty="0" smtClean="0">
                <a:latin typeface="Aller" panose="02000503030000020004" pitchFamily="2" charset="0"/>
              </a:rPr>
              <a:t> for search customizations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Aller" panose="02000503030000020004" pitchFamily="2" charset="0"/>
              </a:rPr>
              <a:t>BitBucket</a:t>
            </a:r>
            <a:r>
              <a:rPr lang="en-US" sz="2000" dirty="0" smtClean="0">
                <a:latin typeface="Aller" panose="02000503030000020004" pitchFamily="2" charset="0"/>
              </a:rPr>
              <a:t>/GitHub for creating and managing remote repositories</a:t>
            </a:r>
            <a:endParaRPr lang="en-US" sz="2000" dirty="0">
              <a:latin typeface="Aller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96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14765" y="489857"/>
            <a:ext cx="4289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ller" panose="02000503030000020004" pitchFamily="2" charset="0"/>
              </a:rPr>
              <a:t>Data Import Workflow</a:t>
            </a:r>
            <a:endParaRPr lang="en-US" sz="3200" dirty="0">
              <a:latin typeface="Aller" panose="02000503030000020004" pitchFamily="2" charset="0"/>
            </a:endParaRP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914400" y="1905000"/>
            <a:ext cx="7772400" cy="42211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US" sz="2400" dirty="0" smtClean="0">
                <a:latin typeface="Aller" panose="02000503030000020004" pitchFamily="2" charset="0"/>
              </a:rPr>
              <a:t>Identify existing data formats</a:t>
            </a:r>
          </a:p>
          <a:p>
            <a:pPr marL="857250" lvl="1" indent="-457200"/>
            <a:r>
              <a:rPr lang="en-US" sz="2000" dirty="0" smtClean="0">
                <a:latin typeface="Aller" panose="02000503030000020004" pitchFamily="2" charset="0"/>
              </a:rPr>
              <a:t>Excel spreadsheets (.</a:t>
            </a:r>
            <a:r>
              <a:rPr lang="en-US" sz="2000" dirty="0" err="1" smtClean="0">
                <a:latin typeface="Aller" panose="02000503030000020004" pitchFamily="2" charset="0"/>
              </a:rPr>
              <a:t>xls</a:t>
            </a:r>
            <a:r>
              <a:rPr lang="en-US" sz="2000" dirty="0" smtClean="0">
                <a:latin typeface="Aller" panose="02000503030000020004" pitchFamily="2" charset="0"/>
              </a:rPr>
              <a:t>/.</a:t>
            </a:r>
            <a:r>
              <a:rPr lang="en-US" sz="2000" dirty="0" err="1" smtClean="0">
                <a:latin typeface="Aller" panose="02000503030000020004" pitchFamily="2" charset="0"/>
              </a:rPr>
              <a:t>xlsx</a:t>
            </a:r>
            <a:r>
              <a:rPr lang="en-US" sz="2000" dirty="0" smtClean="0">
                <a:latin typeface="Aller" panose="02000503030000020004" pitchFamily="2" charset="0"/>
              </a:rPr>
              <a:t>)</a:t>
            </a:r>
          </a:p>
          <a:p>
            <a:pPr marL="857250" lvl="1" indent="-457200"/>
            <a:r>
              <a:rPr lang="en-US" sz="2000" dirty="0" smtClean="0">
                <a:latin typeface="Aller" panose="02000503030000020004" pitchFamily="2" charset="0"/>
              </a:rPr>
              <a:t>Database tables (.dbf)</a:t>
            </a:r>
          </a:p>
          <a:p>
            <a:pPr marL="857250" lvl="1" indent="-457200"/>
            <a:r>
              <a:rPr lang="en-US" sz="2000" dirty="0" smtClean="0">
                <a:latin typeface="Aller" panose="02000503030000020004" pitchFamily="2" charset="0"/>
              </a:rPr>
              <a:t>Access databases (.</a:t>
            </a:r>
            <a:r>
              <a:rPr lang="en-US" sz="2000" dirty="0" err="1" smtClean="0">
                <a:latin typeface="Aller" panose="02000503030000020004" pitchFamily="2" charset="0"/>
              </a:rPr>
              <a:t>mbd</a:t>
            </a:r>
            <a:r>
              <a:rPr lang="en-US" sz="2000" dirty="0" smtClean="0">
                <a:latin typeface="Aller" panose="02000503030000020004" pitchFamily="2" charset="0"/>
              </a:rPr>
              <a:t>)</a:t>
            </a:r>
          </a:p>
          <a:p>
            <a:pPr marL="857250" lvl="1" indent="-457200"/>
            <a:r>
              <a:rPr lang="en-US" sz="2000" dirty="0" smtClean="0">
                <a:latin typeface="Aller" panose="02000503030000020004" pitchFamily="2" charset="0"/>
              </a:rPr>
              <a:t>ESRI geodatabase feature classes/tables (.</a:t>
            </a:r>
            <a:r>
              <a:rPr lang="en-US" sz="2000" dirty="0" err="1" smtClean="0">
                <a:latin typeface="Aller" panose="02000503030000020004" pitchFamily="2" charset="0"/>
              </a:rPr>
              <a:t>gdb</a:t>
            </a:r>
            <a:r>
              <a:rPr lang="en-US" sz="2000" dirty="0" smtClean="0">
                <a:latin typeface="Aller" panose="02000503030000020004" pitchFamily="2" charset="0"/>
              </a:rPr>
              <a:t>)</a:t>
            </a:r>
          </a:p>
          <a:p>
            <a:pPr marL="457200" indent="-457200"/>
            <a:r>
              <a:rPr lang="en-US" sz="2400" dirty="0" smtClean="0">
                <a:latin typeface="Aller" panose="02000503030000020004" pitchFamily="2" charset="0"/>
              </a:rPr>
              <a:t>Use software (Excel, Access) or programming (Python, Ruby, </a:t>
            </a:r>
            <a:r>
              <a:rPr lang="en-US" sz="2400" dirty="0" err="1" smtClean="0">
                <a:latin typeface="Aller" panose="02000503030000020004" pitchFamily="2" charset="0"/>
              </a:rPr>
              <a:t>Javascript</a:t>
            </a:r>
            <a:r>
              <a:rPr lang="en-US" sz="2400" dirty="0" smtClean="0">
                <a:latin typeface="Aller" panose="02000503030000020004" pitchFamily="2" charset="0"/>
              </a:rPr>
              <a:t>) to manipulate data</a:t>
            </a:r>
          </a:p>
          <a:p>
            <a:pPr marL="457200" indent="-457200"/>
            <a:r>
              <a:rPr lang="en-US" sz="2400" dirty="0" smtClean="0">
                <a:latin typeface="Aller" panose="02000503030000020004" pitchFamily="2" charset="0"/>
              </a:rPr>
              <a:t>Export to CSV, rename as .arches/.relations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0600" y="1219200"/>
            <a:ext cx="716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ller" panose="02000503030000020004" pitchFamily="2" charset="0"/>
              </a:rPr>
              <a:t>Creating a .arches file…</a:t>
            </a:r>
          </a:p>
        </p:txBody>
      </p:sp>
    </p:spTree>
    <p:extLst>
      <p:ext uri="{BB962C8B-B14F-4D97-AF65-F5344CB8AC3E}">
        <p14:creationId xmlns:p14="http://schemas.microsoft.com/office/powerpoint/2010/main" val="194440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14765" y="489857"/>
            <a:ext cx="4289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ller" panose="02000503030000020004" pitchFamily="2" charset="0"/>
              </a:rPr>
              <a:t>Data Import Workflow</a:t>
            </a:r>
            <a:endParaRPr lang="en-US" sz="3200" dirty="0">
              <a:latin typeface="Aller" panose="02000503030000020004" pitchFamily="2" charset="0"/>
            </a:endParaRP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917713" y="1578783"/>
            <a:ext cx="7772400" cy="42211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US" sz="2400" dirty="0" smtClean="0">
                <a:latin typeface="Aller" panose="02000503030000020004" pitchFamily="2" charset="0"/>
              </a:rPr>
              <a:t>Existing data:</a:t>
            </a:r>
          </a:p>
          <a:p>
            <a:pPr marL="857250" lvl="1" indent="-457200"/>
            <a:r>
              <a:rPr lang="en-US" sz="2000" dirty="0" err="1" smtClean="0">
                <a:latin typeface="Aller" panose="02000503030000020004" pitchFamily="2" charset="0"/>
              </a:rPr>
              <a:t>Shapefiles</a:t>
            </a:r>
            <a:endParaRPr lang="en-US" sz="2000" dirty="0" smtClean="0">
              <a:latin typeface="Aller" panose="02000503030000020004" pitchFamily="2" charset="0"/>
            </a:endParaRPr>
          </a:p>
          <a:p>
            <a:pPr marL="857250" lvl="1" indent="-457200"/>
            <a:r>
              <a:rPr lang="en-US" sz="2000" dirty="0" smtClean="0">
                <a:latin typeface="Aller" panose="02000503030000020004" pitchFamily="2" charset="0"/>
              </a:rPr>
              <a:t>Geodatabase feature classes/tables</a:t>
            </a:r>
            <a:endParaRPr lang="en-US" sz="2000" dirty="0">
              <a:latin typeface="Aller" panose="02000503030000020004" pitchFamily="2" charset="0"/>
            </a:endParaRPr>
          </a:p>
          <a:p>
            <a:pPr marL="457200" indent="-457200"/>
            <a:r>
              <a:rPr lang="en-US" sz="2400" dirty="0" smtClean="0">
                <a:latin typeface="Aller" panose="02000503030000020004" pitchFamily="2" charset="0"/>
              </a:rPr>
              <a:t>Created set of ArcGIS tools (using Python) to migrate these data types to a .arches file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0600" y="1074632"/>
            <a:ext cx="716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Aller" panose="02000503030000020004" pitchFamily="2" charset="0"/>
              </a:rPr>
              <a:t>Cane River example…</a:t>
            </a:r>
          </a:p>
        </p:txBody>
      </p:sp>
      <p:pic>
        <p:nvPicPr>
          <p:cNvPr id="1026" name="Picture 2" descr="C:\Users\THRC\Dropbox\Screenshots\arc2arches toolbo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719" y="3972173"/>
            <a:ext cx="2381250" cy="1476375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THRC\Dropbox\Screenshots\github arc2arch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912" y="3693479"/>
            <a:ext cx="5493697" cy="2033764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12912" y="5740230"/>
            <a:ext cx="4560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Aller" panose="02000503030000020004" pitchFamily="2" charset="0"/>
              </a:rPr>
              <a:t>https://github.com/mradamcox/arc2arches</a:t>
            </a:r>
          </a:p>
        </p:txBody>
      </p:sp>
    </p:spTree>
    <p:extLst>
      <p:ext uri="{BB962C8B-B14F-4D97-AF65-F5344CB8AC3E}">
        <p14:creationId xmlns:p14="http://schemas.microsoft.com/office/powerpoint/2010/main" val="331245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85800" y="1219200"/>
            <a:ext cx="7848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ller" panose="02000503030000020004" pitchFamily="2" charset="0"/>
              </a:rPr>
              <a:t>…basic configuration that all installations should consider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ller" panose="0200050303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ller" panose="02000503030000020004" pitchFamily="2" charset="0"/>
              </a:rPr>
              <a:t>Customize logos and homepage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02930" y="482600"/>
            <a:ext cx="4201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ller" panose="02000503030000020004" pitchFamily="2" charset="0"/>
              </a:rPr>
              <a:t>System Configuration</a:t>
            </a:r>
            <a:endParaRPr lang="en-US" sz="3200" dirty="0">
              <a:latin typeface="Aller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38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K:\GCI\Asia Session Slide Shows\before homep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1219200"/>
            <a:ext cx="6629400" cy="4987037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07316" y="457200"/>
            <a:ext cx="3129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Aller" panose="02000503030000020004" pitchFamily="2" charset="0"/>
              </a:rPr>
              <a:t>Default HOME page…</a:t>
            </a:r>
          </a:p>
        </p:txBody>
      </p:sp>
    </p:spTree>
    <p:extLst>
      <p:ext uri="{BB962C8B-B14F-4D97-AF65-F5344CB8AC3E}">
        <p14:creationId xmlns:p14="http://schemas.microsoft.com/office/powerpoint/2010/main" val="57737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K:\GCI\Asia Session Slide Shows\after homep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1219200"/>
            <a:ext cx="6629399" cy="4987037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639914" y="457200"/>
            <a:ext cx="3864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…</a:t>
            </a:r>
            <a:r>
              <a:rPr lang="en-US" sz="2400" dirty="0" smtClean="0">
                <a:latin typeface="Aller" panose="02000503030000020004" pitchFamily="2" charset="0"/>
              </a:rPr>
              <a:t>re-configured</a:t>
            </a:r>
            <a:r>
              <a:rPr lang="en-US" sz="2400" dirty="0" smtClean="0"/>
              <a:t> HOME page</a:t>
            </a:r>
          </a:p>
        </p:txBody>
      </p:sp>
      <p:sp>
        <p:nvSpPr>
          <p:cNvPr id="2" name="Oval 1"/>
          <p:cNvSpPr/>
          <p:nvPr/>
        </p:nvSpPr>
        <p:spPr>
          <a:xfrm>
            <a:off x="1066800" y="918865"/>
            <a:ext cx="2819400" cy="11385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962650" y="1066800"/>
            <a:ext cx="1409700" cy="6336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066800" y="2250551"/>
            <a:ext cx="3292928" cy="11385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219200" y="4988710"/>
            <a:ext cx="6477000" cy="113853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99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85800" y="1219200"/>
            <a:ext cx="7848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ller" panose="02000503030000020004" pitchFamily="2" charset="0"/>
              </a:rPr>
              <a:t>…basic configuration that all installations should consider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ller" panose="0200050303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Aller" panose="02000503030000020004" pitchFamily="2" charset="0"/>
              </a:rPr>
              <a:t>Customize logos and homepage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ller" panose="02000503030000020004" pitchFamily="2" charset="0"/>
              </a:rPr>
              <a:t>Re-center MAP 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Aller" panose="02000503030000020004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02930" y="482600"/>
            <a:ext cx="4201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ller" panose="02000503030000020004" pitchFamily="2" charset="0"/>
              </a:rPr>
              <a:t>System Configuration</a:t>
            </a:r>
            <a:endParaRPr lang="en-US" sz="3200" dirty="0">
              <a:latin typeface="Aller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88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K:\GCI\Asia Session Slide Shows\before m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018456"/>
            <a:ext cx="7086600" cy="5060532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102696" y="457200"/>
            <a:ext cx="2938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Aller" panose="02000503030000020004" pitchFamily="2" charset="0"/>
              </a:rPr>
              <a:t>Default MAP VIEW…</a:t>
            </a:r>
          </a:p>
        </p:txBody>
      </p:sp>
    </p:spTree>
    <p:extLst>
      <p:ext uri="{BB962C8B-B14F-4D97-AF65-F5344CB8AC3E}">
        <p14:creationId xmlns:p14="http://schemas.microsoft.com/office/powerpoint/2010/main" val="90003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1139</TotalTime>
  <Words>831</Words>
  <Application>Microsoft Office PowerPoint</Application>
  <PresentationFormat>On-screen Show (4:3)</PresentationFormat>
  <Paragraphs>164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THRC</dc:creator>
  <cp:lastModifiedBy>LEGION-GIS</cp:lastModifiedBy>
  <cp:revision>35</cp:revision>
  <dcterms:created xsi:type="dcterms:W3CDTF">2015-08-21T04:26:44Z</dcterms:created>
  <dcterms:modified xsi:type="dcterms:W3CDTF">2017-04-28T17:11:47Z</dcterms:modified>
</cp:coreProperties>
</file>